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3" r:id="rId6"/>
    <p:sldId id="305" r:id="rId7"/>
    <p:sldId id="306" r:id="rId8"/>
    <p:sldId id="304" r:id="rId9"/>
    <p:sldId id="307" r:id="rId10"/>
    <p:sldId id="308" r:id="rId11"/>
    <p:sldId id="309" r:id="rId12"/>
    <p:sldId id="310" r:id="rId13"/>
    <p:sldId id="311" r:id="rId14"/>
    <p:sldId id="312" r:id="rId15"/>
    <p:sldId id="313" r:id="rId16"/>
    <p:sldId id="314" r:id="rId17"/>
    <p:sldId id="320" r:id="rId18"/>
    <p:sldId id="321" r:id="rId19"/>
    <p:sldId id="315" r:id="rId20"/>
    <p:sldId id="316" r:id="rId21"/>
    <p:sldId id="317" r:id="rId22"/>
    <p:sldId id="318" r:id="rId23"/>
    <p:sldId id="3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t="14135" b="14196"/>
          <a:stretch/>
        </p:blipFill>
        <p:spPr>
          <a:xfrm>
            <a:off x="-32" y="10"/>
            <a:ext cx="12192031" cy="4915066"/>
          </a:xfrm>
          <a:prstGeom prst="rect">
            <a:avLst/>
          </a:prstGeom>
        </p:spPr>
      </p:pic>
      <p:sp>
        <p:nvSpPr>
          <p:cNvPr id="63" name="Rectangle 54">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28675" y="5120639"/>
            <a:ext cx="7137263" cy="1280161"/>
          </a:xfrm>
        </p:spPr>
        <p:txBody>
          <a:bodyPr anchor="ctr">
            <a:normAutofit/>
          </a:bodyPr>
          <a:lstStyle/>
          <a:p>
            <a:pPr algn="r"/>
            <a:r>
              <a:rPr lang="en-US" sz="4100">
                <a:solidFill>
                  <a:srgbClr val="FFFFFF"/>
                </a:solidFill>
              </a:rPr>
              <a:t>EMPLOYEE ATTRITION PREDICTION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289580" y="5120639"/>
            <a:ext cx="3073745" cy="1280160"/>
          </a:xfrm>
        </p:spPr>
        <p:txBody>
          <a:bodyPr anchor="ctr">
            <a:normAutofit/>
          </a:bodyPr>
          <a:lstStyle/>
          <a:p>
            <a:r>
              <a:rPr lang="en-IN" sz="1500"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Dissertation PRESENTATION (10575665 Group - A) Devendra Kulkarni</a:t>
            </a:r>
            <a:endParaRPr lang="en-US" sz="1500" dirty="0">
              <a:solidFill>
                <a:srgbClr val="FFFFFF"/>
              </a:solidFill>
            </a:endParaRPr>
          </a:p>
        </p:txBody>
      </p:sp>
      <p:cxnSp>
        <p:nvCxnSpPr>
          <p:cNvPr id="64" name="Straight Connector 56">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E4D3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92A893C-B371-48A2-E4ED-E2AB1B352D13}"/>
              </a:ext>
            </a:extLst>
          </p:cNvPr>
          <p:cNvSpPr>
            <a:spLocks noGrp="1"/>
          </p:cNvSpPr>
          <p:nvPr>
            <p:ph type="title"/>
          </p:nvPr>
        </p:nvSpPr>
        <p:spPr>
          <a:xfrm>
            <a:off x="492370" y="516836"/>
            <a:ext cx="3084844" cy="1961086"/>
          </a:xfrm>
        </p:spPr>
        <p:txBody>
          <a:bodyPr>
            <a:normAutofit/>
          </a:bodyPr>
          <a:lstStyle/>
          <a:p>
            <a:r>
              <a:rPr lang="en-US" sz="3400" dirty="0">
                <a:solidFill>
                  <a:srgbClr val="FFFFFF"/>
                </a:solidFill>
              </a:rPr>
              <a:t>Dataset features distribution </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354F2F11-5EC3-B945-2BF8-E199E8E79B44}"/>
              </a:ext>
            </a:extLst>
          </p:cNvPr>
          <p:cNvSpPr>
            <a:spLocks noGrp="1"/>
          </p:cNvSpPr>
          <p:nvPr>
            <p:ph idx="1"/>
          </p:nvPr>
        </p:nvSpPr>
        <p:spPr>
          <a:xfrm>
            <a:off x="571752" y="2799654"/>
            <a:ext cx="3005462" cy="3189665"/>
          </a:xfrm>
        </p:spPr>
        <p:txBody>
          <a:bodyPr>
            <a:normAutofit fontScale="77500" lnSpcReduction="20000"/>
          </a:bodyPr>
          <a:lstStyle/>
          <a:p>
            <a:r>
              <a:rPr lang="en-GB" sz="1800" dirty="0">
                <a:solidFill>
                  <a:srgbClr val="FFFFFF"/>
                </a:solidFill>
              </a:rPr>
              <a:t>According to the subplots, just approximately 40% of employees are: </a:t>
            </a:r>
          </a:p>
          <a:p>
            <a:r>
              <a:rPr lang="en-GB" sz="1800" dirty="0">
                <a:solidFill>
                  <a:srgbClr val="FFFFFF"/>
                </a:solidFill>
              </a:rPr>
              <a:t>• Satisfied with their Job </a:t>
            </a:r>
          </a:p>
          <a:p>
            <a:r>
              <a:rPr lang="en-GB" sz="1800" dirty="0">
                <a:solidFill>
                  <a:srgbClr val="FFFFFF"/>
                </a:solidFill>
              </a:rPr>
              <a:t>• Satisfied with their Work    Environment </a:t>
            </a:r>
          </a:p>
          <a:p>
            <a:r>
              <a:rPr lang="en-GB" sz="1800" dirty="0">
                <a:solidFill>
                  <a:srgbClr val="FFFFFF"/>
                </a:solidFill>
              </a:rPr>
              <a:t>• Satisfied with their Relationship </a:t>
            </a:r>
          </a:p>
          <a:p>
            <a:r>
              <a:rPr lang="en-GB" sz="1800" dirty="0">
                <a:solidFill>
                  <a:srgbClr val="FFFFFF"/>
                </a:solidFill>
              </a:rPr>
              <a:t>• Getting Involved in their Job </a:t>
            </a:r>
          </a:p>
          <a:p>
            <a:r>
              <a:rPr lang="en-GB" sz="1800" dirty="0">
                <a:solidFill>
                  <a:srgbClr val="FFFFFF"/>
                </a:solidFill>
              </a:rPr>
              <a:t>As a result, nearly the remaining 60% of employees are dissatisfied with the aforementioned limits.</a:t>
            </a:r>
            <a:endParaRPr lang="en-US" sz="1800" dirty="0">
              <a:solidFill>
                <a:srgbClr val="FFFFFF"/>
              </a:solidFill>
            </a:endParaRPr>
          </a:p>
        </p:txBody>
      </p:sp>
      <p:pic>
        <p:nvPicPr>
          <p:cNvPr id="4" name="Content Placeholder 3" descr="Chart, pie chart&#10;&#10;Description automatically generated">
            <a:extLst>
              <a:ext uri="{FF2B5EF4-FFF2-40B4-BE49-F238E27FC236}">
                <a16:creationId xmlns:a16="http://schemas.microsoft.com/office/drawing/2014/main" id="{1FEE4350-A7B7-DE80-4AF9-5568DBA934AE}"/>
              </a:ext>
            </a:extLst>
          </p:cNvPr>
          <p:cNvPicPr>
            <a:picLocks noChangeAspect="1"/>
          </p:cNvPicPr>
          <p:nvPr/>
        </p:nvPicPr>
        <p:blipFill>
          <a:blip r:embed="rId2"/>
          <a:stretch>
            <a:fillRect/>
          </a:stretch>
        </p:blipFill>
        <p:spPr>
          <a:xfrm>
            <a:off x="4742017" y="1381078"/>
            <a:ext cx="6798082" cy="4095844"/>
          </a:xfrm>
          <a:prstGeom prst="rect">
            <a:avLst/>
          </a:prstGeom>
        </p:spPr>
      </p:pic>
    </p:spTree>
    <p:extLst>
      <p:ext uri="{BB962C8B-B14F-4D97-AF65-F5344CB8AC3E}">
        <p14:creationId xmlns:p14="http://schemas.microsoft.com/office/powerpoint/2010/main" val="1532999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9573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437249-8255-908B-165F-C8B8082B350A}"/>
              </a:ext>
            </a:extLst>
          </p:cNvPr>
          <p:cNvSpPr>
            <a:spLocks noGrp="1"/>
          </p:cNvSpPr>
          <p:nvPr>
            <p:ph type="title"/>
          </p:nvPr>
        </p:nvSpPr>
        <p:spPr>
          <a:xfrm>
            <a:off x="492370" y="516836"/>
            <a:ext cx="3084844" cy="1961086"/>
          </a:xfrm>
        </p:spPr>
        <p:txBody>
          <a:bodyPr>
            <a:normAutofit/>
          </a:bodyPr>
          <a:lstStyle/>
          <a:p>
            <a:r>
              <a:rPr lang="en-US" sz="2400" dirty="0">
                <a:solidFill>
                  <a:srgbClr val="FFFFFF"/>
                </a:solidFill>
              </a:rPr>
              <a:t>Pie Chart representing Work-life balance and Performance rating </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9CCF605B-E3BE-1F2E-5D45-C2A09BC74440}"/>
              </a:ext>
            </a:extLst>
          </p:cNvPr>
          <p:cNvSpPr>
            <a:spLocks noGrp="1"/>
          </p:cNvSpPr>
          <p:nvPr>
            <p:ph idx="1"/>
          </p:nvPr>
        </p:nvSpPr>
        <p:spPr>
          <a:xfrm>
            <a:off x="571752" y="2799654"/>
            <a:ext cx="3005462" cy="3189665"/>
          </a:xfrm>
        </p:spPr>
        <p:txBody>
          <a:bodyPr>
            <a:normAutofit fontScale="85000" lnSpcReduction="20000"/>
          </a:bodyPr>
          <a:lstStyle/>
          <a:p>
            <a:r>
              <a:rPr lang="en-GB" sz="1800" dirty="0">
                <a:solidFill>
                  <a:srgbClr val="FFFFFF"/>
                </a:solidFill>
              </a:rPr>
              <a:t>Furthermore, the pie charts below show that </a:t>
            </a:r>
          </a:p>
          <a:p>
            <a:r>
              <a:rPr lang="en-GB" sz="1800" dirty="0">
                <a:solidFill>
                  <a:srgbClr val="FFFFFF"/>
                </a:solidFill>
              </a:rPr>
              <a:t>• about 60% of employees regard their work-life balance as poor.</a:t>
            </a:r>
          </a:p>
          <a:p>
            <a:r>
              <a:rPr lang="en-GB" sz="1800" dirty="0">
                <a:solidFill>
                  <a:srgbClr val="FFFFFF"/>
                </a:solidFill>
              </a:rPr>
              <a:t>• Nearly 85% of employees have a bad performance rating,</a:t>
            </a:r>
          </a:p>
          <a:p>
            <a:r>
              <a:rPr lang="en-GB" sz="1800" dirty="0">
                <a:solidFill>
                  <a:srgbClr val="FFFFFF"/>
                </a:solidFill>
              </a:rPr>
              <a:t> Indicating that most employees are dissatisfied with their work-life balance and have a negative performance rating. As a result, this might be the obvious cause of the increased attrition rate.</a:t>
            </a:r>
            <a:endParaRPr lang="en-US" sz="1800" dirty="0">
              <a:solidFill>
                <a:srgbClr val="FFFFFF"/>
              </a:solidFill>
            </a:endParaRPr>
          </a:p>
        </p:txBody>
      </p:sp>
      <p:pic>
        <p:nvPicPr>
          <p:cNvPr id="4" name="Content Placeholder 3" descr="Chart, pie chart&#10;&#10;Description automatically generated">
            <a:extLst>
              <a:ext uri="{FF2B5EF4-FFF2-40B4-BE49-F238E27FC236}">
                <a16:creationId xmlns:a16="http://schemas.microsoft.com/office/drawing/2014/main" id="{BB22734B-22E3-38B7-CF20-2FDA67256CF6}"/>
              </a:ext>
            </a:extLst>
          </p:cNvPr>
          <p:cNvPicPr>
            <a:picLocks noChangeAspect="1"/>
          </p:cNvPicPr>
          <p:nvPr/>
        </p:nvPicPr>
        <p:blipFill>
          <a:blip r:embed="rId2"/>
          <a:stretch>
            <a:fillRect/>
          </a:stretch>
        </p:blipFill>
        <p:spPr>
          <a:xfrm>
            <a:off x="4742017" y="2069383"/>
            <a:ext cx="6798082" cy="2719233"/>
          </a:xfrm>
          <a:prstGeom prst="rect">
            <a:avLst/>
          </a:prstGeom>
        </p:spPr>
      </p:pic>
    </p:spTree>
    <p:extLst>
      <p:ext uri="{BB962C8B-B14F-4D97-AF65-F5344CB8AC3E}">
        <p14:creationId xmlns:p14="http://schemas.microsoft.com/office/powerpoint/2010/main" val="2273427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C771F2-7705-BDC2-C318-08526E92AB7F}"/>
              </a:ext>
            </a:extLst>
          </p:cNvPr>
          <p:cNvSpPr>
            <a:spLocks noGrp="1"/>
          </p:cNvSpPr>
          <p:nvPr>
            <p:ph type="title"/>
          </p:nvPr>
        </p:nvSpPr>
        <p:spPr>
          <a:xfrm>
            <a:off x="492370" y="516836"/>
            <a:ext cx="3084844" cy="1961086"/>
          </a:xfrm>
        </p:spPr>
        <p:txBody>
          <a:bodyPr>
            <a:normAutofit/>
          </a:bodyPr>
          <a:lstStyle/>
          <a:p>
            <a:r>
              <a:rPr lang="en-US" sz="3400" b="1" cap="small">
                <a:solidFill>
                  <a:srgbClr val="FFFFFF"/>
                </a:solidFill>
                <a:effectLst/>
                <a:latin typeface="Calibri" panose="020F0502020204030204" pitchFamily="34" charset="0"/>
                <a:ea typeface="Times New Roman" panose="02020603050405020304" pitchFamily="18" charset="0"/>
                <a:cs typeface="Arial" panose="020B0604020202020204" pitchFamily="34" charset="0"/>
              </a:rPr>
              <a:t>Analysis of Business Travel Feature</a:t>
            </a:r>
            <a:br>
              <a:rPr lang="en-US" sz="3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br>
            <a:endParaRPr lang="en-US" sz="3400">
              <a:solidFill>
                <a:srgbClr val="FFFFFF"/>
              </a:solidFill>
            </a:endParaRP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9D1F1761-1B6F-453A-11BF-87EA86432757}"/>
              </a:ext>
            </a:extLst>
          </p:cNvPr>
          <p:cNvSpPr>
            <a:spLocks noGrp="1"/>
          </p:cNvSpPr>
          <p:nvPr>
            <p:ph idx="1"/>
          </p:nvPr>
        </p:nvSpPr>
        <p:spPr>
          <a:xfrm>
            <a:off x="571752" y="2799654"/>
            <a:ext cx="3005462" cy="3189665"/>
          </a:xfrm>
        </p:spPr>
        <p:txBody>
          <a:bodyPr>
            <a:normAutofit/>
          </a:bodyPr>
          <a:lstStyle/>
          <a:p>
            <a:r>
              <a:rPr lang="en-US" sz="1800" dirty="0">
                <a:solidFill>
                  <a:srgbClr val="FFFFFF"/>
                </a:solidFill>
              </a:rPr>
              <a:t>The employees who have the least attrition rate. As it could be seen in the bar chart from the maroon color. However, employees who have a history of traveling the most which can be seen from the blue color in the bar chart have highest chances of leaving the company.</a:t>
            </a:r>
          </a:p>
        </p:txBody>
      </p:sp>
      <p:pic>
        <p:nvPicPr>
          <p:cNvPr id="4" name="Content Placeholder 3" descr="Chart, bar chart&#10;&#10;Description automatically generated">
            <a:extLst>
              <a:ext uri="{FF2B5EF4-FFF2-40B4-BE49-F238E27FC236}">
                <a16:creationId xmlns:a16="http://schemas.microsoft.com/office/drawing/2014/main" id="{9DAE5C8F-D33E-B456-DC7E-83C83FFBEC7F}"/>
              </a:ext>
            </a:extLst>
          </p:cNvPr>
          <p:cNvPicPr>
            <a:picLocks noChangeAspect="1"/>
          </p:cNvPicPr>
          <p:nvPr/>
        </p:nvPicPr>
        <p:blipFill>
          <a:blip r:embed="rId2"/>
          <a:stretch>
            <a:fillRect/>
          </a:stretch>
        </p:blipFill>
        <p:spPr>
          <a:xfrm>
            <a:off x="5007440" y="640080"/>
            <a:ext cx="6267235" cy="5577840"/>
          </a:xfrm>
          <a:prstGeom prst="rect">
            <a:avLst/>
          </a:prstGeom>
        </p:spPr>
      </p:pic>
    </p:spTree>
    <p:extLst>
      <p:ext uri="{BB962C8B-B14F-4D97-AF65-F5344CB8AC3E}">
        <p14:creationId xmlns:p14="http://schemas.microsoft.com/office/powerpoint/2010/main" val="33591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1653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3845225-B041-BFA1-1A94-6648619BE38F}"/>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Analysis of Work Experience</a:t>
            </a:r>
          </a:p>
        </p:txBody>
      </p:sp>
      <p:cxnSp>
        <p:nvCxnSpPr>
          <p:cNvPr id="65" name="Straight Connector 6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470F6F9-15FC-7A6F-F353-C9B0498F8632}"/>
              </a:ext>
            </a:extLst>
          </p:cNvPr>
          <p:cNvSpPr>
            <a:spLocks noGrp="1"/>
          </p:cNvSpPr>
          <p:nvPr>
            <p:ph idx="1"/>
          </p:nvPr>
        </p:nvSpPr>
        <p:spPr>
          <a:xfrm>
            <a:off x="571752" y="2799654"/>
            <a:ext cx="3005462" cy="3189665"/>
          </a:xfrm>
        </p:spPr>
        <p:txBody>
          <a:bodyPr>
            <a:normAutofit/>
          </a:bodyPr>
          <a:lstStyle/>
          <a:p>
            <a:pPr>
              <a:lnSpc>
                <a:spcPct val="100000"/>
              </a:lnSpc>
            </a:pPr>
            <a:r>
              <a:rPr lang="en-GB" sz="1000" dirty="0">
                <a:solidFill>
                  <a:srgbClr val="FFFFFF"/>
                </a:solidFill>
              </a:rPr>
              <a:t>The criteria listed below provide an examination of an employee's work experience. This also suggests that newcomers are quitting their employment too soon. Members with tenure experience reduced attrition rates. As a result, it is vital to pay special attention to the newly hired employee. Because there might be an issue that is causing them to leave. Such as the training committee's lack of competence, giving greater workload, and so on.</a:t>
            </a:r>
          </a:p>
          <a:p>
            <a:pPr>
              <a:lnSpc>
                <a:spcPct val="100000"/>
              </a:lnSpc>
            </a:pPr>
            <a:r>
              <a:rPr lang="en-GB" sz="1000" dirty="0">
                <a:solidFill>
                  <a:srgbClr val="FFFFFF"/>
                </a:solidFill>
              </a:rPr>
              <a:t>• </a:t>
            </a:r>
            <a:r>
              <a:rPr lang="en-GB" sz="1000" dirty="0" err="1">
                <a:solidFill>
                  <a:srgbClr val="FFFFFF"/>
                </a:solidFill>
              </a:rPr>
              <a:t>YearsAtCompany</a:t>
            </a:r>
            <a:r>
              <a:rPr lang="en-GB" sz="1000" dirty="0">
                <a:solidFill>
                  <a:srgbClr val="FFFFFF"/>
                </a:solidFill>
              </a:rPr>
              <a:t> </a:t>
            </a:r>
          </a:p>
          <a:p>
            <a:pPr>
              <a:lnSpc>
                <a:spcPct val="100000"/>
              </a:lnSpc>
            </a:pPr>
            <a:r>
              <a:rPr lang="en-GB" sz="1000" dirty="0">
                <a:solidFill>
                  <a:srgbClr val="FFFFFF"/>
                </a:solidFill>
              </a:rPr>
              <a:t>• </a:t>
            </a:r>
            <a:r>
              <a:rPr lang="en-GB" sz="1000" dirty="0" err="1">
                <a:solidFill>
                  <a:srgbClr val="FFFFFF"/>
                </a:solidFill>
              </a:rPr>
              <a:t>YearsInCurrentRole</a:t>
            </a:r>
            <a:r>
              <a:rPr lang="en-GB" sz="1000" dirty="0">
                <a:solidFill>
                  <a:srgbClr val="FFFFFF"/>
                </a:solidFill>
              </a:rPr>
              <a:t> </a:t>
            </a:r>
          </a:p>
          <a:p>
            <a:pPr>
              <a:lnSpc>
                <a:spcPct val="100000"/>
              </a:lnSpc>
            </a:pPr>
            <a:r>
              <a:rPr lang="en-GB" sz="1000" dirty="0">
                <a:solidFill>
                  <a:srgbClr val="FFFFFF"/>
                </a:solidFill>
              </a:rPr>
              <a:t>• </a:t>
            </a:r>
            <a:r>
              <a:rPr lang="en-GB" sz="1000" dirty="0" err="1">
                <a:solidFill>
                  <a:srgbClr val="FFFFFF"/>
                </a:solidFill>
              </a:rPr>
              <a:t>YearsSinceLastPromotion</a:t>
            </a:r>
            <a:r>
              <a:rPr lang="en-GB" sz="1000" dirty="0">
                <a:solidFill>
                  <a:srgbClr val="FFFFFF"/>
                </a:solidFill>
              </a:rPr>
              <a:t> </a:t>
            </a:r>
          </a:p>
          <a:p>
            <a:pPr>
              <a:lnSpc>
                <a:spcPct val="100000"/>
              </a:lnSpc>
            </a:pPr>
            <a:r>
              <a:rPr lang="en-GB" sz="1000" dirty="0">
                <a:solidFill>
                  <a:srgbClr val="FFFFFF"/>
                </a:solidFill>
              </a:rPr>
              <a:t>• </a:t>
            </a:r>
            <a:r>
              <a:rPr lang="en-GB" sz="1000" dirty="0" err="1">
                <a:solidFill>
                  <a:srgbClr val="FFFFFF"/>
                </a:solidFill>
              </a:rPr>
              <a:t>YearsWithCurrManager</a:t>
            </a:r>
            <a:r>
              <a:rPr lang="en-GB" sz="1000" dirty="0">
                <a:solidFill>
                  <a:srgbClr val="FFFFFF"/>
                </a:solidFill>
              </a:rPr>
              <a:t> </a:t>
            </a:r>
          </a:p>
          <a:p>
            <a:pPr>
              <a:lnSpc>
                <a:spcPct val="100000"/>
              </a:lnSpc>
            </a:pPr>
            <a:r>
              <a:rPr lang="en-GB" sz="1000" dirty="0">
                <a:solidFill>
                  <a:srgbClr val="FFFFFF"/>
                </a:solidFill>
              </a:rPr>
              <a:t>• </a:t>
            </a:r>
            <a:r>
              <a:rPr lang="en-GB" sz="1000" dirty="0" err="1">
                <a:solidFill>
                  <a:srgbClr val="FFFFFF"/>
                </a:solidFill>
              </a:rPr>
              <a:t>TotalWorkingYears</a:t>
            </a:r>
            <a:endParaRPr lang="en-GB" sz="1000" dirty="0">
              <a:solidFill>
                <a:srgbClr val="FFFFFF"/>
              </a:solidFill>
            </a:endParaRPr>
          </a:p>
          <a:p>
            <a:pPr>
              <a:lnSpc>
                <a:spcPct val="100000"/>
              </a:lnSpc>
            </a:pPr>
            <a:endParaRPr lang="en-US" sz="1000" dirty="0">
              <a:solidFill>
                <a:srgbClr val="FFFFFF"/>
              </a:solidFill>
            </a:endParaRPr>
          </a:p>
        </p:txBody>
      </p:sp>
      <p:pic>
        <p:nvPicPr>
          <p:cNvPr id="4" name="Picture 3" descr="Chart, histogram&#10;&#10;Description automatically generated">
            <a:extLst>
              <a:ext uri="{FF2B5EF4-FFF2-40B4-BE49-F238E27FC236}">
                <a16:creationId xmlns:a16="http://schemas.microsoft.com/office/drawing/2014/main" id="{EDE63A58-DD41-1FEA-7822-5D0C18F3D495}"/>
              </a:ext>
            </a:extLst>
          </p:cNvPr>
          <p:cNvPicPr>
            <a:picLocks noChangeAspect="1"/>
          </p:cNvPicPr>
          <p:nvPr/>
        </p:nvPicPr>
        <p:blipFill>
          <a:blip r:embed="rId2"/>
          <a:stretch>
            <a:fillRect/>
          </a:stretch>
        </p:blipFill>
        <p:spPr>
          <a:xfrm>
            <a:off x="4742017" y="1856944"/>
            <a:ext cx="6798082" cy="3144112"/>
          </a:xfrm>
          <a:prstGeom prst="rect">
            <a:avLst/>
          </a:prstGeom>
        </p:spPr>
      </p:pic>
    </p:spTree>
    <p:extLst>
      <p:ext uri="{BB962C8B-B14F-4D97-AF65-F5344CB8AC3E}">
        <p14:creationId xmlns:p14="http://schemas.microsoft.com/office/powerpoint/2010/main" val="217511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69023F70-F287-84FA-F193-CA621EBC475F}"/>
              </a:ext>
            </a:extLst>
          </p:cNvPr>
          <p:cNvPicPr>
            <a:picLocks noChangeAspect="1"/>
          </p:cNvPicPr>
          <p:nvPr/>
        </p:nvPicPr>
        <p:blipFill>
          <a:blip r:embed="rId2"/>
          <a:stretch>
            <a:fillRect/>
          </a:stretch>
        </p:blipFill>
        <p:spPr>
          <a:xfrm>
            <a:off x="1536239" y="643538"/>
            <a:ext cx="9120622" cy="3557043"/>
          </a:xfrm>
          <a:prstGeom prst="rect">
            <a:avLst/>
          </a:prstGeom>
        </p:spPr>
      </p:pic>
      <p:sp>
        <p:nvSpPr>
          <p:cNvPr id="48" name="Rectangle 4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C771F2-7705-BDC2-C318-08526E92AB7F}"/>
              </a:ext>
            </a:extLst>
          </p:cNvPr>
          <p:cNvSpPr>
            <a:spLocks noGrp="1"/>
          </p:cNvSpPr>
          <p:nvPr>
            <p:ph type="title"/>
          </p:nvPr>
        </p:nvSpPr>
        <p:spPr>
          <a:xfrm>
            <a:off x="633998" y="4905301"/>
            <a:ext cx="4988879" cy="1554485"/>
          </a:xfrm>
        </p:spPr>
        <p:txBody>
          <a:bodyPr anchor="ctr">
            <a:normAutofit/>
          </a:bodyPr>
          <a:lstStyle/>
          <a:p>
            <a:pPr algn="r"/>
            <a:r>
              <a:rPr lang="en-US" sz="3400" b="1" cap="small">
                <a:solidFill>
                  <a:srgbClr val="FFFFFF"/>
                </a:solidFill>
                <a:effectLst/>
                <a:latin typeface="Calibri" panose="020F0502020204030204" pitchFamily="34" charset="0"/>
                <a:ea typeface="Times New Roman" panose="02020603050405020304" pitchFamily="18" charset="0"/>
                <a:cs typeface="Arial" panose="020B0604020202020204" pitchFamily="34" charset="0"/>
              </a:rPr>
              <a:t>Total Employment period of an employee</a:t>
            </a:r>
            <a:br>
              <a:rPr lang="en-US" sz="3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br>
            <a:endParaRPr lang="en-US" sz="3400">
              <a:solidFill>
                <a:srgbClr val="FFFFFF"/>
              </a:solidFill>
            </a:endParaRPr>
          </a:p>
        </p:txBody>
      </p:sp>
      <p:cxnSp>
        <p:nvCxnSpPr>
          <p:cNvPr id="50" name="Straight Connector 49">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5CFFA5"/>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9D1F1761-1B6F-453A-11BF-87EA86432757}"/>
              </a:ext>
            </a:extLst>
          </p:cNvPr>
          <p:cNvSpPr>
            <a:spLocks noGrp="1"/>
          </p:cNvSpPr>
          <p:nvPr>
            <p:ph idx="1"/>
          </p:nvPr>
        </p:nvSpPr>
        <p:spPr>
          <a:xfrm>
            <a:off x="6064301" y="4905300"/>
            <a:ext cx="5493699" cy="1554485"/>
          </a:xfrm>
        </p:spPr>
        <p:txBody>
          <a:bodyPr anchor="ctr">
            <a:normAutofit/>
          </a:bodyPr>
          <a:lstStyle/>
          <a:p>
            <a:pPr>
              <a:lnSpc>
                <a:spcPct val="100000"/>
              </a:lnSpc>
            </a:pPr>
            <a:r>
              <a:rPr lang="en-US" sz="1800">
                <a:solidFill>
                  <a:srgbClr val="FFFFFF"/>
                </a:solidFill>
              </a:rPr>
              <a:t>The employees who have the least attrition rate. As it could be seen in the bar chart from the maroon color. However, employees who have a history of traveling the most which can be seen from the blue color in the bar chart have highest chances of leaving the company.</a:t>
            </a:r>
          </a:p>
        </p:txBody>
      </p:sp>
    </p:spTree>
    <p:extLst>
      <p:ext uri="{BB962C8B-B14F-4D97-AF65-F5344CB8AC3E}">
        <p14:creationId xmlns:p14="http://schemas.microsoft.com/office/powerpoint/2010/main" val="2031190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1653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3845225-B041-BFA1-1A94-6648619BE38F}"/>
              </a:ext>
            </a:extLst>
          </p:cNvPr>
          <p:cNvSpPr>
            <a:spLocks noGrp="1"/>
          </p:cNvSpPr>
          <p:nvPr>
            <p:ph type="title"/>
          </p:nvPr>
        </p:nvSpPr>
        <p:spPr>
          <a:xfrm>
            <a:off x="492370" y="516836"/>
            <a:ext cx="3084844" cy="1961086"/>
          </a:xfrm>
        </p:spPr>
        <p:txBody>
          <a:bodyPr>
            <a:normAutofit/>
          </a:bodyPr>
          <a:lstStyle/>
          <a:p>
            <a:r>
              <a:rPr lang="en-GB" sz="2400" dirty="0">
                <a:solidFill>
                  <a:srgbClr val="FFFFFF"/>
                </a:solidFill>
              </a:rPr>
              <a:t>Working with current manager of an employee</a:t>
            </a:r>
            <a:endParaRPr lang="en-US" sz="2400" dirty="0">
              <a:solidFill>
                <a:srgbClr val="FFFFFF"/>
              </a:solidFill>
            </a:endParaRPr>
          </a:p>
        </p:txBody>
      </p:sp>
      <p:cxnSp>
        <p:nvCxnSpPr>
          <p:cNvPr id="65" name="Straight Connector 6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470F6F9-15FC-7A6F-F353-C9B0498F8632}"/>
              </a:ext>
            </a:extLst>
          </p:cNvPr>
          <p:cNvSpPr>
            <a:spLocks noGrp="1"/>
          </p:cNvSpPr>
          <p:nvPr>
            <p:ph idx="1"/>
          </p:nvPr>
        </p:nvSpPr>
        <p:spPr>
          <a:xfrm>
            <a:off x="571752" y="2799654"/>
            <a:ext cx="3005462" cy="3189665"/>
          </a:xfrm>
        </p:spPr>
        <p:txBody>
          <a:bodyPr>
            <a:normAutofit/>
          </a:bodyPr>
          <a:lstStyle/>
          <a:p>
            <a:pPr>
              <a:lnSpc>
                <a:spcPct val="100000"/>
              </a:lnSpc>
            </a:pPr>
            <a:r>
              <a:rPr lang="en-GB" sz="1000" dirty="0">
                <a:solidFill>
                  <a:srgbClr val="FFFFFF"/>
                </a:solidFill>
              </a:rPr>
              <a:t>AS DISCUSSED ABOVE THAT IT IS ESSENTIAL TO KNOW WHICH EXPERIENCE BRACKET GROUP EMPLOYEES ARE LIKELY TO BE QUITTING THE JOB. THUS, FROM THE BELOW BAR GRAPH IT COULD BE IDENTIFIED THAT EMPLOYEES WHO HAVE BEEN WORKING SINCE 1- 10 YEARS WILL BE MOST LIKELY QUITTINGF THE  JOB.   </a:t>
            </a:r>
          </a:p>
          <a:p>
            <a:pPr>
              <a:lnSpc>
                <a:spcPct val="100000"/>
              </a:lnSpc>
            </a:pPr>
            <a:r>
              <a:rPr lang="en-GB" sz="1000" dirty="0">
                <a:solidFill>
                  <a:srgbClr val="FFFFFF"/>
                </a:solidFill>
              </a:rPr>
              <a:t>THE BAR GRAPH FOR EMPLOYEE ATTRITION HAS SIGNIFICANTLY DROPPED FOR 11+ YEARS OF EMPLOYEE TENURE IN THAT COMPANY. AND THE GRAPH CONSTANTLY WENT ON DECREASING TILL THE AGE 40 OF AN EMPLOYEE. LIKE THIS IT IS ESSENTIAL TO TAKE INTO CONSIDERATION ALL THE TRENDS FROM THE FEATURES OF A DATASET.</a:t>
            </a:r>
            <a:endParaRPr lang="en-US" sz="1000" dirty="0">
              <a:solidFill>
                <a:srgbClr val="FFFFFF"/>
              </a:solidFill>
            </a:endParaRPr>
          </a:p>
        </p:txBody>
      </p:sp>
      <p:pic>
        <p:nvPicPr>
          <p:cNvPr id="3" name="Picture 2" descr="Chart, histogram&#10;&#10;Description automatically generated">
            <a:extLst>
              <a:ext uri="{FF2B5EF4-FFF2-40B4-BE49-F238E27FC236}">
                <a16:creationId xmlns:a16="http://schemas.microsoft.com/office/drawing/2014/main" id="{C9AB7484-43E9-030E-3962-2BD0F1490456}"/>
              </a:ext>
            </a:extLst>
          </p:cNvPr>
          <p:cNvPicPr>
            <a:picLocks noChangeAspect="1"/>
          </p:cNvPicPr>
          <p:nvPr/>
        </p:nvPicPr>
        <p:blipFill>
          <a:blip r:embed="rId2"/>
          <a:stretch>
            <a:fillRect/>
          </a:stretch>
        </p:blipFill>
        <p:spPr>
          <a:xfrm>
            <a:off x="4830445" y="1913890"/>
            <a:ext cx="5731510" cy="2858770"/>
          </a:xfrm>
          <a:prstGeom prst="rect">
            <a:avLst/>
          </a:prstGeom>
        </p:spPr>
      </p:pic>
    </p:spTree>
    <p:extLst>
      <p:ext uri="{BB962C8B-B14F-4D97-AF65-F5344CB8AC3E}">
        <p14:creationId xmlns:p14="http://schemas.microsoft.com/office/powerpoint/2010/main" val="2543081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C81C48-1972-5AB3-F396-5C989CEBA347}"/>
              </a:ext>
            </a:extLst>
          </p:cNvPr>
          <p:cNvSpPr>
            <a:spLocks noGrp="1"/>
          </p:cNvSpPr>
          <p:nvPr>
            <p:ph type="title"/>
          </p:nvPr>
        </p:nvSpPr>
        <p:spPr>
          <a:xfrm>
            <a:off x="1097280" y="516835"/>
            <a:ext cx="5977937" cy="1666501"/>
          </a:xfrm>
        </p:spPr>
        <p:txBody>
          <a:bodyPr vert="horz" lIns="91440" tIns="45720" rIns="91440" bIns="45720" rtlCol="0" anchor="b">
            <a:normAutofit/>
          </a:bodyPr>
          <a:lstStyle/>
          <a:p>
            <a:r>
              <a:rPr lang="en-US" sz="4000">
                <a:solidFill>
                  <a:schemeClr val="tx1"/>
                </a:solidFill>
              </a:rPr>
              <a:t>Gender Analysis</a:t>
            </a:r>
          </a:p>
        </p:txBody>
      </p:sp>
      <p:cxnSp>
        <p:nvCxnSpPr>
          <p:cNvPr id="19" name="Straight Connector 1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97BE503-F051-BADD-C12A-49E474D1ABA4}"/>
              </a:ext>
            </a:extLst>
          </p:cNvPr>
          <p:cNvSpPr>
            <a:spLocks noGrp="1"/>
          </p:cNvSpPr>
          <p:nvPr>
            <p:ph sz="half" idx="1"/>
          </p:nvPr>
        </p:nvSpPr>
        <p:spPr>
          <a:xfrm>
            <a:off x="1097279" y="2546224"/>
            <a:ext cx="5977938" cy="3342747"/>
          </a:xfrm>
        </p:spPr>
        <p:txBody>
          <a:bodyPr vert="horz" lIns="0" tIns="45720" rIns="0" bIns="45720" rtlCol="0">
            <a:normAutofit/>
          </a:bodyPr>
          <a:lstStyle/>
          <a:p>
            <a:pPr>
              <a:lnSpc>
                <a:spcPct val="100000"/>
              </a:lnSpc>
            </a:pPr>
            <a:r>
              <a:rPr lang="en-GB" sz="1800" dirty="0">
                <a:solidFill>
                  <a:schemeClr val="tx1"/>
                </a:solidFill>
              </a:rPr>
              <a:t>According to the pie charts, 60% of the employees are male and 40% are female. The lavender section implies attrition, but the pink part indicates no attrition. So, based on the pie chart below, we may conclude that male employees have a little greater turnover rate than female employees. It is not necessary that the if the male employees are more in proportion, then they should be having the high attrition rate. But there are more probability if we compare the ratio of the 2 genders which is 60:40</a:t>
            </a:r>
            <a:endParaRPr lang="en-US" sz="1800" dirty="0">
              <a:solidFill>
                <a:schemeClr val="tx1"/>
              </a:solidFill>
            </a:endParaRPr>
          </a:p>
        </p:txBody>
      </p:sp>
      <p:pic>
        <p:nvPicPr>
          <p:cNvPr id="6" name="Content Placeholder 5" descr="Chart, sunburst chart&#10;&#10;Description automatically generated">
            <a:extLst>
              <a:ext uri="{FF2B5EF4-FFF2-40B4-BE49-F238E27FC236}">
                <a16:creationId xmlns:a16="http://schemas.microsoft.com/office/drawing/2014/main" id="{52E18D10-1F0D-0EAE-9540-17AFAE242694}"/>
              </a:ext>
            </a:extLst>
          </p:cNvPr>
          <p:cNvPicPr>
            <a:picLocks noGrp="1" noChangeAspect="1"/>
          </p:cNvPicPr>
          <p:nvPr>
            <p:ph sz="half" idx="2"/>
          </p:nvPr>
        </p:nvPicPr>
        <p:blipFill>
          <a:blip r:embed="rId2"/>
          <a:stretch>
            <a:fillRect/>
          </a:stretch>
        </p:blipFill>
        <p:spPr>
          <a:xfrm>
            <a:off x="7786643" y="643467"/>
            <a:ext cx="3581319" cy="2624666"/>
          </a:xfrm>
          <a:prstGeom prst="rect">
            <a:avLst/>
          </a:prstGeom>
        </p:spPr>
      </p:pic>
      <p:pic>
        <p:nvPicPr>
          <p:cNvPr id="5" name="Content Placeholder 4" descr="Chart, pie chart&#10;&#10;Description automatically generated">
            <a:extLst>
              <a:ext uri="{FF2B5EF4-FFF2-40B4-BE49-F238E27FC236}">
                <a16:creationId xmlns:a16="http://schemas.microsoft.com/office/drawing/2014/main" id="{EC7BA478-2FA0-02E0-0AFE-1E5632BA915E}"/>
              </a:ext>
            </a:extLst>
          </p:cNvPr>
          <p:cNvPicPr>
            <a:picLocks noChangeAspect="1"/>
          </p:cNvPicPr>
          <p:nvPr/>
        </p:nvPicPr>
        <p:blipFill>
          <a:blip r:embed="rId3"/>
          <a:stretch>
            <a:fillRect/>
          </a:stretch>
        </p:blipFill>
        <p:spPr>
          <a:xfrm>
            <a:off x="7611905" y="3608427"/>
            <a:ext cx="3936614" cy="2608006"/>
          </a:xfrm>
          <a:prstGeom prst="rect">
            <a:avLst/>
          </a:prstGeom>
        </p:spPr>
      </p:pic>
    </p:spTree>
    <p:extLst>
      <p:ext uri="{BB962C8B-B14F-4D97-AF65-F5344CB8AC3E}">
        <p14:creationId xmlns:p14="http://schemas.microsoft.com/office/powerpoint/2010/main" val="196228916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Building Machine Learning Models | Krasamo">
            <a:extLst>
              <a:ext uri="{FF2B5EF4-FFF2-40B4-BE49-F238E27FC236}">
                <a16:creationId xmlns:a16="http://schemas.microsoft.com/office/drawing/2014/main" id="{9718F9BE-679A-01E9-E2C9-A577BC83A151}"/>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4796" b="61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32F24F-098C-757D-F031-530CC9B4CD9C}"/>
              </a:ext>
            </a:extLst>
          </p:cNvPr>
          <p:cNvSpPr>
            <a:spLocks noGrp="1"/>
          </p:cNvSpPr>
          <p:nvPr>
            <p:ph type="title"/>
          </p:nvPr>
        </p:nvSpPr>
        <p:spPr>
          <a:xfrm>
            <a:off x="1097280" y="286603"/>
            <a:ext cx="10058400" cy="1450757"/>
          </a:xfrm>
        </p:spPr>
        <p:txBody>
          <a:bodyPr>
            <a:normAutofit/>
          </a:bodyPr>
          <a:lstStyle/>
          <a:p>
            <a:r>
              <a:rPr lang="en-US" dirty="0"/>
              <a:t>MODELING</a:t>
            </a:r>
          </a:p>
        </p:txBody>
      </p:sp>
      <p:cxnSp>
        <p:nvCxnSpPr>
          <p:cNvPr id="7179" name="Straight Connector 717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74" name="Content Placeholder 7173">
            <a:extLst>
              <a:ext uri="{FF2B5EF4-FFF2-40B4-BE49-F238E27FC236}">
                <a16:creationId xmlns:a16="http://schemas.microsoft.com/office/drawing/2014/main" id="{1AC27525-8B83-B10B-A574-2E8161FEA4B1}"/>
              </a:ext>
            </a:extLst>
          </p:cNvPr>
          <p:cNvSpPr>
            <a:spLocks noGrp="1"/>
          </p:cNvSpPr>
          <p:nvPr>
            <p:ph idx="1"/>
          </p:nvPr>
        </p:nvSpPr>
        <p:spPr>
          <a:xfrm>
            <a:off x="1097280" y="2108201"/>
            <a:ext cx="10058400" cy="3760891"/>
          </a:xfrm>
        </p:spPr>
        <p:txBody>
          <a:bodyPr>
            <a:normAutofit/>
          </a:bodyPr>
          <a:lstStyle/>
          <a:p>
            <a:r>
              <a:rPr lang="en-GB" dirty="0"/>
              <a:t>The research takes use of the most popular and commonly used Python libraries. The following are the libraries that are utilized in the project.</a:t>
            </a:r>
          </a:p>
          <a:p>
            <a:r>
              <a:rPr lang="en-GB" dirty="0"/>
              <a:t>• Pandas is a library for managing data frames.</a:t>
            </a:r>
          </a:p>
          <a:p>
            <a:r>
              <a:rPr lang="en-GB" dirty="0"/>
              <a:t>• </a:t>
            </a:r>
            <a:r>
              <a:rPr lang="en-GB" dirty="0" err="1"/>
              <a:t>Numpy</a:t>
            </a:r>
            <a:r>
              <a:rPr lang="en-GB" dirty="0"/>
              <a:t> - If any mathematical or statistical models are used in a study, </a:t>
            </a:r>
            <a:r>
              <a:rPr lang="en-GB" dirty="0" err="1"/>
              <a:t>Numpy</a:t>
            </a:r>
            <a:r>
              <a:rPr lang="en-GB" dirty="0"/>
              <a:t> is a must-have library.</a:t>
            </a:r>
          </a:p>
          <a:p>
            <a:r>
              <a:rPr lang="en-GB" dirty="0"/>
              <a:t>• Matplotlib is a Python and NumPy cross-platform data visualization and graphical charting library.</a:t>
            </a:r>
          </a:p>
          <a:p>
            <a:r>
              <a:rPr lang="en-GB" dirty="0"/>
              <a:t>• The variables train test split and train test split </a:t>
            </a:r>
            <a:r>
              <a:rPr lang="en-GB" dirty="0" err="1"/>
              <a:t>split</a:t>
            </a:r>
            <a:r>
              <a:rPr lang="en-GB" dirty="0"/>
              <a:t> </a:t>
            </a:r>
            <a:r>
              <a:rPr lang="en-GB" dirty="0" err="1"/>
              <a:t>split</a:t>
            </a:r>
            <a:r>
              <a:rPr lang="en-GB" dirty="0"/>
              <a:t> </a:t>
            </a:r>
            <a:r>
              <a:rPr lang="en-GB" dirty="0" err="1"/>
              <a:t>split</a:t>
            </a:r>
            <a:r>
              <a:rPr lang="en-GB" dirty="0"/>
              <a:t> </a:t>
            </a:r>
            <a:r>
              <a:rPr lang="en-GB" dirty="0" err="1"/>
              <a:t>split</a:t>
            </a:r>
            <a:r>
              <a:rPr lang="en-GB" dirty="0"/>
              <a:t> </a:t>
            </a:r>
            <a:r>
              <a:rPr lang="en-GB" dirty="0" err="1"/>
              <a:t>split</a:t>
            </a:r>
            <a:r>
              <a:rPr lang="en-GB" dirty="0"/>
              <a:t> </a:t>
            </a:r>
            <a:r>
              <a:rPr lang="en-GB" dirty="0" err="1"/>
              <a:t>split</a:t>
            </a:r>
            <a:r>
              <a:rPr lang="en-GB" dirty="0"/>
              <a:t> s</a:t>
            </a:r>
          </a:p>
          <a:p>
            <a:endParaRPr lang="en-US" dirty="0"/>
          </a:p>
        </p:txBody>
      </p:sp>
      <p:sp>
        <p:nvSpPr>
          <p:cNvPr id="7181" name="Rectangle 7180">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157056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2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4476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410BE4-F63C-C183-46E5-2F302D5E4987}"/>
              </a:ext>
            </a:extLst>
          </p:cNvPr>
          <p:cNvSpPr>
            <a:spLocks noGrp="1"/>
          </p:cNvSpPr>
          <p:nvPr>
            <p:ph type="title"/>
          </p:nvPr>
        </p:nvSpPr>
        <p:spPr>
          <a:xfrm>
            <a:off x="492370" y="516836"/>
            <a:ext cx="3084844" cy="1961086"/>
          </a:xfrm>
        </p:spPr>
        <p:txBody>
          <a:bodyPr>
            <a:normAutofit/>
          </a:bodyPr>
          <a:lstStyle/>
          <a:p>
            <a:r>
              <a:rPr lang="en-US" sz="3400">
                <a:solidFill>
                  <a:srgbClr val="FFFFFF"/>
                </a:solidFill>
              </a:rPr>
              <a:t>EVALUATION</a:t>
            </a:r>
          </a:p>
        </p:txBody>
      </p:sp>
      <p:cxnSp>
        <p:nvCxnSpPr>
          <p:cNvPr id="28" name="Straight Connector 2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DF8D53D-CEC8-9C87-681E-6F98AA746676}"/>
              </a:ext>
            </a:extLst>
          </p:cNvPr>
          <p:cNvSpPr>
            <a:spLocks noGrp="1"/>
          </p:cNvSpPr>
          <p:nvPr>
            <p:ph idx="1"/>
          </p:nvPr>
        </p:nvSpPr>
        <p:spPr>
          <a:xfrm>
            <a:off x="571752" y="2799654"/>
            <a:ext cx="3005462" cy="3189665"/>
          </a:xfrm>
        </p:spPr>
        <p:txBody>
          <a:bodyPr>
            <a:normAutofit/>
          </a:bodyPr>
          <a:lstStyle/>
          <a:p>
            <a:pPr>
              <a:lnSpc>
                <a:spcPct val="100000"/>
              </a:lnSpc>
            </a:pPr>
            <a:r>
              <a:rPr lang="en-GB" sz="1400">
                <a:solidFill>
                  <a:srgbClr val="FFFFFF"/>
                </a:solidFill>
              </a:rPr>
              <a:t>According to the results, Decision Tree and KNN provided 100% train correctness. SVM, on the other hand, provided a respectable train accuracy score of 83.02%.In terms of training accuracy, it was discovered that SVM and Logistic Regression offered 83% accuracy. In terms of test accuracy, Decision Tree had the lowest accuracy of 78.18%, followed by KNN at 84.56%. SVM and Logistic Regression both achieved test scores of 85.59%.</a:t>
            </a:r>
            <a:endParaRPr lang="en-US" sz="1400">
              <a:solidFill>
                <a:srgbClr val="FFFFFF"/>
              </a:solidFill>
            </a:endParaRPr>
          </a:p>
        </p:txBody>
      </p:sp>
      <p:pic>
        <p:nvPicPr>
          <p:cNvPr id="4" name="Content Placeholder 3" descr="Graphical user interface, application&#10;&#10;Description automatically generated">
            <a:extLst>
              <a:ext uri="{FF2B5EF4-FFF2-40B4-BE49-F238E27FC236}">
                <a16:creationId xmlns:a16="http://schemas.microsoft.com/office/drawing/2014/main" id="{A1752077-A09A-7065-F2D7-A78D26E6365B}"/>
              </a:ext>
            </a:extLst>
          </p:cNvPr>
          <p:cNvPicPr>
            <a:picLocks noChangeAspect="1"/>
          </p:cNvPicPr>
          <p:nvPr/>
        </p:nvPicPr>
        <p:blipFill>
          <a:blip r:embed="rId2"/>
          <a:stretch>
            <a:fillRect/>
          </a:stretch>
        </p:blipFill>
        <p:spPr>
          <a:xfrm>
            <a:off x="4742017" y="1771967"/>
            <a:ext cx="6798082" cy="3314065"/>
          </a:xfrm>
          <a:prstGeom prst="rect">
            <a:avLst/>
          </a:prstGeom>
        </p:spPr>
      </p:pic>
    </p:spTree>
    <p:extLst>
      <p:ext uri="{BB962C8B-B14F-4D97-AF65-F5344CB8AC3E}">
        <p14:creationId xmlns:p14="http://schemas.microsoft.com/office/powerpoint/2010/main" val="185541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B7E09-09C4-95CD-3EAF-D23652BE69A8}"/>
              </a:ext>
            </a:extLst>
          </p:cNvPr>
          <p:cNvSpPr>
            <a:spLocks noGrp="1"/>
          </p:cNvSpPr>
          <p:nvPr>
            <p:ph type="title"/>
          </p:nvPr>
        </p:nvSpPr>
        <p:spPr>
          <a:xfrm>
            <a:off x="858749" y="963997"/>
            <a:ext cx="3787457" cy="4938361"/>
          </a:xfrm>
        </p:spPr>
        <p:txBody>
          <a:bodyPr anchor="ctr">
            <a:normAutofit/>
          </a:bodyPr>
          <a:lstStyle/>
          <a:p>
            <a:pPr algn="r"/>
            <a:r>
              <a:rPr lang="en-US" sz="4000"/>
              <a:t>DEPLOYMENT</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608573-B286-EFB2-CCB6-BF3A0FCFC917}"/>
              </a:ext>
            </a:extLst>
          </p:cNvPr>
          <p:cNvSpPr>
            <a:spLocks noGrp="1"/>
          </p:cNvSpPr>
          <p:nvPr>
            <p:ph idx="1"/>
          </p:nvPr>
        </p:nvSpPr>
        <p:spPr>
          <a:xfrm>
            <a:off x="5301798" y="963507"/>
            <a:ext cx="5968181" cy="4938851"/>
          </a:xfrm>
        </p:spPr>
        <p:txBody>
          <a:bodyPr anchor="ctr">
            <a:normAutofit/>
          </a:bodyPr>
          <a:lstStyle/>
          <a:p>
            <a:r>
              <a:rPr lang="en-GB" dirty="0"/>
              <a:t>The study's goals were to determine the best forecasting approach for employee attrition. Four algorithms where tested SVM, KNN, Decision Tree, &amp; Logistic Regression Finally, it was discovered that Logistic Regression and SVM had the greatest test accuracy of 85.96%, which is consistent with the findings of most previous studies.</a:t>
            </a:r>
            <a:endParaRPr lang="en-US" dirty="0"/>
          </a:p>
        </p:txBody>
      </p:sp>
    </p:spTree>
    <p:extLst>
      <p:ext uri="{BB962C8B-B14F-4D97-AF65-F5344CB8AC3E}">
        <p14:creationId xmlns:p14="http://schemas.microsoft.com/office/powerpoint/2010/main" val="1593884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B4C8FD-7E92-5D88-068D-7E0ECC04E6CE}"/>
              </a:ext>
            </a:extLst>
          </p:cNvPr>
          <p:cNvSpPr>
            <a:spLocks noGrp="1"/>
          </p:cNvSpPr>
          <p:nvPr>
            <p:ph type="title"/>
          </p:nvPr>
        </p:nvSpPr>
        <p:spPr>
          <a:xfrm>
            <a:off x="5116783" y="516835"/>
            <a:ext cx="5977937" cy="1666501"/>
          </a:xfrm>
        </p:spPr>
        <p:txBody>
          <a:bodyPr>
            <a:normAutofit/>
          </a:bodyPr>
          <a:lstStyle/>
          <a:p>
            <a:r>
              <a:rPr lang="en-US" sz="4000" dirty="0">
                <a:solidFill>
                  <a:srgbClr val="FFFFFF"/>
                </a:solidFill>
                <a:latin typeface="Calibri" panose="020F0502020204030204" pitchFamily="34" charset="0"/>
                <a:cs typeface="Calibri" panose="020F0502020204030204" pitchFamily="34" charset="0"/>
              </a:rPr>
              <a:t>INTRODUCTION</a:t>
            </a:r>
            <a:endParaRPr lang="en-US" sz="4000" dirty="0">
              <a:solidFill>
                <a:srgbClr val="FFFFFF"/>
              </a:solidFill>
            </a:endParaRPr>
          </a:p>
        </p:txBody>
      </p:sp>
      <p:pic>
        <p:nvPicPr>
          <p:cNvPr id="5" name="Picture 4" descr="One in a crowd">
            <a:extLst>
              <a:ext uri="{FF2B5EF4-FFF2-40B4-BE49-F238E27FC236}">
                <a16:creationId xmlns:a16="http://schemas.microsoft.com/office/drawing/2014/main" id="{6A30A1AD-3CFF-4D1B-59D1-C5257EC0EB3B}"/>
              </a:ext>
            </a:extLst>
          </p:cNvPr>
          <p:cNvPicPr>
            <a:picLocks noChangeAspect="1"/>
          </p:cNvPicPr>
          <p:nvPr/>
        </p:nvPicPr>
        <p:blipFill rotWithShape="1">
          <a:blip r:embed="rId2"/>
          <a:srcRect l="29314" r="20598"/>
          <a:stretch/>
        </p:blipFill>
        <p:spPr>
          <a:xfrm>
            <a:off x="20" y="10"/>
            <a:ext cx="4580077" cy="6857990"/>
          </a:xfrm>
          <a:prstGeom prst="rect">
            <a:avLst/>
          </a:prstGeom>
        </p:spPr>
      </p:pic>
      <p:cxnSp>
        <p:nvCxnSpPr>
          <p:cNvPr id="35" name="Straight Connector 2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1D1AE5-E1B2-F222-88E6-49E0109968F7}"/>
              </a:ext>
            </a:extLst>
          </p:cNvPr>
          <p:cNvSpPr>
            <a:spLocks noGrp="1"/>
          </p:cNvSpPr>
          <p:nvPr>
            <p:ph idx="1"/>
          </p:nvPr>
        </p:nvSpPr>
        <p:spPr>
          <a:xfrm>
            <a:off x="5116784" y="2546224"/>
            <a:ext cx="5977938" cy="3342747"/>
          </a:xfrm>
        </p:spPr>
        <p:txBody>
          <a:bodyPr>
            <a:normAutofit/>
          </a:bodyPr>
          <a:lstStyle/>
          <a:p>
            <a:r>
              <a:rPr lang="en-GB" sz="1800" dirty="0">
                <a:solidFill>
                  <a:srgbClr val="FFFFFF"/>
                </a:solidFill>
              </a:rPr>
              <a:t>The phenomena of employee attrition is one of the most well-known issues in human resource management. This occurs when an individual decides to quit his position for a variety of personal and professional reasons. When a well-trained and adaptable human resource quits the organization, it is quite difficult to fill the void immediately. As a result, it has a direct influence on the group's efficiency. So, it is necessary to find the predictive measures to avoid this scenario. Thanks to the different Machine Learning approaches, applying those on the company’s dataset we can easily tackle this problem.</a:t>
            </a:r>
            <a:endParaRPr lang="en-US" sz="1800" dirty="0">
              <a:solidFill>
                <a:srgbClr val="FFFFFF"/>
              </a:solidFill>
            </a:endParaRPr>
          </a:p>
        </p:txBody>
      </p:sp>
    </p:spTree>
    <p:extLst>
      <p:ext uri="{BB962C8B-B14F-4D97-AF65-F5344CB8AC3E}">
        <p14:creationId xmlns:p14="http://schemas.microsoft.com/office/powerpoint/2010/main" val="334010207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34BE1-952E-140A-DA37-F6DDD80DE807}"/>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8000" dirty="0">
                <a:solidFill>
                  <a:schemeClr val="tx1">
                    <a:lumMod val="85000"/>
                    <a:lumOff val="15000"/>
                  </a:schemeClr>
                </a:solidFill>
              </a:rPr>
              <a:t>Thank You</a:t>
            </a:r>
          </a:p>
        </p:txBody>
      </p:sp>
      <p:pic>
        <p:nvPicPr>
          <p:cNvPr id="7" name="Graphic 6" descr="Smiling Face with No Fill">
            <a:extLst>
              <a:ext uri="{FF2B5EF4-FFF2-40B4-BE49-F238E27FC236}">
                <a16:creationId xmlns:a16="http://schemas.microsoft.com/office/drawing/2014/main" id="{AC7A4B52-25A0-B5E2-7CEE-7A9F11AA47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6" name="Straight Connector 15">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4168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6 Biggest Problems Facing Businesses Today | The Kickass Entrepreneur">
            <a:extLst>
              <a:ext uri="{FF2B5EF4-FFF2-40B4-BE49-F238E27FC236}">
                <a16:creationId xmlns:a16="http://schemas.microsoft.com/office/drawing/2014/main" id="{B11F08F1-89BD-A032-CE07-5D81F34B4EF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5">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7">
            <a:extLst>
              <a:ext uri="{FF2B5EF4-FFF2-40B4-BE49-F238E27FC236}">
                <a16:creationId xmlns:a16="http://schemas.microsoft.com/office/drawing/2014/main" id="{01DB7A1A-C443-0B2D-324C-718EC712592F}"/>
              </a:ext>
            </a:extLst>
          </p:cNvPr>
          <p:cNvSpPr>
            <a:spLocks noGrp="1"/>
          </p:cNvSpPr>
          <p:nvPr>
            <p:ph idx="1"/>
          </p:nvPr>
        </p:nvSpPr>
        <p:spPr>
          <a:xfrm>
            <a:off x="1097280" y="2108201"/>
            <a:ext cx="10058400" cy="3760891"/>
          </a:xfrm>
        </p:spPr>
        <p:txBody>
          <a:bodyPr>
            <a:normAutofit/>
          </a:bodyPr>
          <a:lstStyle/>
          <a:p>
            <a:pPr>
              <a:lnSpc>
                <a:spcPct val="100000"/>
              </a:lnSpc>
            </a:pPr>
            <a:r>
              <a:rPr lang="en-IN" sz="1800" b="1" u="sng" cap="small" dirty="0">
                <a:effectLst/>
                <a:latin typeface="Calibri" panose="020F0502020204030204" pitchFamily="34" charset="0"/>
                <a:ea typeface="Times New Roman" panose="02020603050405020304" pitchFamily="18" charset="0"/>
                <a:cs typeface="Calibri" panose="020F0502020204030204" pitchFamily="34" charset="0"/>
              </a:rPr>
              <a:t>Business Problem</a:t>
            </a:r>
          </a:p>
          <a:p>
            <a:pPr>
              <a:lnSpc>
                <a:spcPct val="100000"/>
              </a:lnSpc>
            </a:pPr>
            <a:r>
              <a:rPr lang="en-GB" sz="1800" dirty="0">
                <a:effectLst/>
                <a:latin typeface="Calibri" panose="020F0502020204030204" pitchFamily="34" charset="0"/>
                <a:ea typeface="Times New Roman" panose="02020603050405020304" pitchFamily="18" charset="0"/>
                <a:cs typeface="Calibri" panose="020F0502020204030204" pitchFamily="34" charset="0"/>
              </a:rPr>
              <a:t>Employee attrition is an issue that we cannot eliminate since it occurs often for a variety of reasons. Some variables are beyond anyone's control. For example, if an employee decides to leave the company for emotional or other reasons, such as relocating to a new city after marrying. Using the right predictive model, on the other hand, may help you achieve the best results for controlling the staff turnover rate.</a:t>
            </a:r>
          </a:p>
          <a:p>
            <a:pPr>
              <a:lnSpc>
                <a:spcPct val="100000"/>
              </a:lnSpc>
            </a:pPr>
            <a:r>
              <a:rPr lang="en-IN" sz="1800" b="1" u="sng" cap="small" dirty="0">
                <a:effectLst/>
                <a:latin typeface="Calibri" panose="020F0502020204030204" pitchFamily="34" charset="0"/>
                <a:ea typeface="Times New Roman" panose="02020603050405020304" pitchFamily="18" charset="0"/>
                <a:cs typeface="Arial" panose="020B0604020202020204" pitchFamily="34" charset="0"/>
              </a:rPr>
              <a:t>Research Problem</a:t>
            </a:r>
          </a:p>
          <a:p>
            <a:pPr>
              <a:lnSpc>
                <a:spcPct val="100000"/>
              </a:lnSpc>
            </a:pPr>
            <a:r>
              <a:rPr lang="en-GB" sz="1800" dirty="0"/>
              <a:t>It is critical for any organization to meet the needs of its personnel. Because an employee is the most important factor in the smooth running of any business. Therefore, establishing a prediction by researching or polling their employees to find any process improvements would avoid any effect on the firm's performance. CRISP-DM technique was used in the research to create a consistent foundation for the whole project's development.</a:t>
            </a:r>
            <a:endParaRPr lang="en-US" sz="1800" dirty="0"/>
          </a:p>
          <a:p>
            <a:pPr marL="0" indent="0">
              <a:lnSpc>
                <a:spcPct val="100000"/>
              </a:lnSpc>
              <a:buNone/>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pPr>
            <a:endParaRPr lang="en-US" sz="1800" dirty="0"/>
          </a:p>
        </p:txBody>
      </p:sp>
      <p:sp>
        <p:nvSpPr>
          <p:cNvPr id="38" name="Rectangle 37">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92CC6A2E-7C9B-7A28-EF3F-C7CAAC46BB81}"/>
              </a:ext>
            </a:extLst>
          </p:cNvPr>
          <p:cNvSpPr>
            <a:spLocks noGrp="1"/>
          </p:cNvSpPr>
          <p:nvPr>
            <p:ph type="title"/>
          </p:nvPr>
        </p:nvSpPr>
        <p:spPr/>
        <p:txBody>
          <a:bodyPr/>
          <a:lstStyle/>
          <a:p>
            <a:r>
              <a:rPr lang="en-US" dirty="0"/>
              <a:t>UNDERSTANDING THE PROBLEM</a:t>
            </a:r>
          </a:p>
        </p:txBody>
      </p:sp>
    </p:spTree>
    <p:extLst>
      <p:ext uri="{BB962C8B-B14F-4D97-AF65-F5344CB8AC3E}">
        <p14:creationId xmlns:p14="http://schemas.microsoft.com/office/powerpoint/2010/main" val="402621473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6 Biggest Problems Facing Businesses Today | The Kickass Entrepreneur">
            <a:extLst>
              <a:ext uri="{FF2B5EF4-FFF2-40B4-BE49-F238E27FC236}">
                <a16:creationId xmlns:a16="http://schemas.microsoft.com/office/drawing/2014/main" id="{B11F08F1-89BD-A032-CE07-5D81F34B4EFF}"/>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a:extLst>
              <a:ext uri="{FF2B5EF4-FFF2-40B4-BE49-F238E27FC236}">
                <a16:creationId xmlns:a16="http://schemas.microsoft.com/office/drawing/2014/main" id="{30455711-AF58-8CE8-EC3F-5C2D0B999676}"/>
              </a:ext>
            </a:extLst>
          </p:cNvPr>
          <p:cNvSpPr>
            <a:spLocks noGrp="1"/>
          </p:cNvSpPr>
          <p:nvPr>
            <p:ph type="title"/>
          </p:nvPr>
        </p:nvSpPr>
        <p:spPr>
          <a:xfrm>
            <a:off x="1097280" y="286603"/>
            <a:ext cx="10058400" cy="1450757"/>
          </a:xfrm>
        </p:spPr>
        <p:txBody>
          <a:bodyPr>
            <a:normAutofit/>
          </a:bodyPr>
          <a:lstStyle/>
          <a:p>
            <a:r>
              <a:rPr lang="en-US" dirty="0"/>
              <a:t>FINDING THE SOLUTIONS</a:t>
            </a:r>
          </a:p>
        </p:txBody>
      </p:sp>
      <p:cxnSp>
        <p:nvCxnSpPr>
          <p:cNvPr id="40" name="Straight Connector 35">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7">
            <a:extLst>
              <a:ext uri="{FF2B5EF4-FFF2-40B4-BE49-F238E27FC236}">
                <a16:creationId xmlns:a16="http://schemas.microsoft.com/office/drawing/2014/main" id="{01DB7A1A-C443-0B2D-324C-718EC712592F}"/>
              </a:ext>
            </a:extLst>
          </p:cNvPr>
          <p:cNvSpPr>
            <a:spLocks noGrp="1"/>
          </p:cNvSpPr>
          <p:nvPr>
            <p:ph idx="1"/>
          </p:nvPr>
        </p:nvSpPr>
        <p:spPr>
          <a:xfrm>
            <a:off x="1097280" y="2108201"/>
            <a:ext cx="10058400" cy="3760891"/>
          </a:xfrm>
        </p:spPr>
        <p:txBody>
          <a:bodyPr>
            <a:normAutofit/>
          </a:bodyPr>
          <a:lstStyle/>
          <a:p>
            <a:pPr>
              <a:lnSpc>
                <a:spcPct val="100000"/>
              </a:lnSpc>
            </a:pPr>
            <a:r>
              <a:rPr lang="en-IN" sz="1800" b="1" u="sng" cap="small" dirty="0">
                <a:effectLst/>
                <a:latin typeface="Calibri" panose="020F0502020204030204" pitchFamily="34" charset="0"/>
                <a:ea typeface="Times New Roman" panose="02020603050405020304" pitchFamily="18" charset="0"/>
                <a:cs typeface="Calibri" panose="020F0502020204030204" pitchFamily="34" charset="0"/>
              </a:rPr>
              <a:t>Research Questions:</a:t>
            </a:r>
          </a:p>
          <a:p>
            <a:pPr marL="342900" marR="0" lvl="0" indent="-342900">
              <a:lnSpc>
                <a:spcPct val="107000"/>
              </a:lnSpc>
              <a:spcBef>
                <a:spcPts val="0"/>
              </a:spcBef>
              <a:spcAft>
                <a:spcPts val="800"/>
              </a:spcAft>
              <a:buFont typeface="Calibri" panose="020F0502020204030204" pitchFamily="34" charset="0"/>
              <a:buChar char=" "/>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 What are the implications of employee attrition for any company, and what are some probable causes?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 How well can staff attrition be handled when relevant predictive modelling tools such as Logistic Regression SVM, KNN, and Decision Tree are used?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IN" sz="1800" b="1" u="sng" cap="small" dirty="0">
                <a:effectLst/>
                <a:latin typeface="Calibri" panose="020F0502020204030204" pitchFamily="34" charset="0"/>
                <a:ea typeface="Times New Roman" panose="02020603050405020304" pitchFamily="18" charset="0"/>
                <a:cs typeface="Arial" panose="020B0604020202020204" pitchFamily="34" charset="0"/>
              </a:rPr>
              <a:t>Research Contribution</a:t>
            </a:r>
          </a:p>
          <a:p>
            <a:pPr marL="342900" marR="0" lvl="0" indent="-342900">
              <a:lnSpc>
                <a:spcPct val="107000"/>
              </a:lnSpc>
              <a:spcBef>
                <a:spcPts val="0"/>
              </a:spcBef>
              <a:spcAft>
                <a:spcPts val="800"/>
              </a:spcAft>
              <a:buFont typeface="Calibri" panose="020F0502020204030204" pitchFamily="34" charset="0"/>
              <a:buChar char=" "/>
              <a:tabLst>
                <a:tab pos="457200" algn="l"/>
              </a:tabLs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technique might be quite beneficial to the human resources management team. Because they may tailor their recruiting process to match the demands of their employees to retain them if they obtain an analysis of the employee attrition prediction report well in advance. With the help of different machine learning algorithms, it will certainly give the best suitable algorithm for the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buNone/>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pPr>
            <a:endParaRPr lang="en-US" sz="1800" dirty="0"/>
          </a:p>
        </p:txBody>
      </p:sp>
      <p:sp>
        <p:nvSpPr>
          <p:cNvPr id="38" name="Rectangle 37">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107613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77" name="Straight Connector 207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Diagram&#10;&#10;Description automatically generated">
            <a:extLst>
              <a:ext uri="{FF2B5EF4-FFF2-40B4-BE49-F238E27FC236}">
                <a16:creationId xmlns:a16="http://schemas.microsoft.com/office/drawing/2014/main" id="{AA8F1EE7-3CC9-6688-F707-5AE5774B02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53" r="-1" b="-1"/>
          <a:stretch/>
        </p:blipFill>
        <p:spPr bwMode="auto">
          <a:xfrm>
            <a:off x="16" y="10"/>
            <a:ext cx="7556889"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9" name="Rectangle 207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CCD3D7D-DBE2-963D-B616-FCE5AE796B2B}"/>
              </a:ext>
            </a:extLst>
          </p:cNvPr>
          <p:cNvSpPr>
            <a:spLocks noGrp="1"/>
          </p:cNvSpPr>
          <p:nvPr>
            <p:ph type="title"/>
          </p:nvPr>
        </p:nvSpPr>
        <p:spPr>
          <a:xfrm>
            <a:off x="8047939" y="640080"/>
            <a:ext cx="3659246" cy="2850320"/>
          </a:xfrm>
        </p:spPr>
        <p:txBody>
          <a:bodyPr vert="horz" lIns="91440" tIns="45720" rIns="91440" bIns="45720" rtlCol="0" anchor="b">
            <a:normAutofit/>
          </a:bodyPr>
          <a:lstStyle/>
          <a:p>
            <a:r>
              <a:rPr lang="en-US" sz="3000">
                <a:solidFill>
                  <a:srgbClr val="FFFFFF"/>
                </a:solidFill>
              </a:rPr>
              <a:t>USING CRISP-DM METHODOLOGY</a:t>
            </a:r>
          </a:p>
        </p:txBody>
      </p:sp>
      <p:cxnSp>
        <p:nvCxnSpPr>
          <p:cNvPr id="2081" name="Straight Connector 208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98145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44DC11-5845-F28F-9EF8-9BA1F2755779}"/>
              </a:ext>
            </a:extLst>
          </p:cNvPr>
          <p:cNvSpPr>
            <a:spLocks noGrp="1"/>
          </p:cNvSpPr>
          <p:nvPr>
            <p:ph type="title"/>
          </p:nvPr>
        </p:nvSpPr>
        <p:spPr>
          <a:xfrm>
            <a:off x="643467" y="516835"/>
            <a:ext cx="3448259" cy="1666501"/>
          </a:xfrm>
        </p:spPr>
        <p:txBody>
          <a:bodyPr>
            <a:normAutofit/>
          </a:bodyPr>
          <a:lstStyle/>
          <a:p>
            <a:r>
              <a:rPr lang="en-US" sz="2800">
                <a:solidFill>
                  <a:srgbClr val="FFFFFF"/>
                </a:solidFill>
              </a:rPr>
              <a:t>BUSINESS UNDERSTANDING</a:t>
            </a:r>
          </a:p>
        </p:txBody>
      </p:sp>
      <p:cxnSp>
        <p:nvCxnSpPr>
          <p:cNvPr id="4107" name="Straight Connector 410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02" name="Content Placeholder 4101">
            <a:extLst>
              <a:ext uri="{FF2B5EF4-FFF2-40B4-BE49-F238E27FC236}">
                <a16:creationId xmlns:a16="http://schemas.microsoft.com/office/drawing/2014/main" id="{9C02793A-7215-BFAC-6846-A35183008650}"/>
              </a:ext>
            </a:extLst>
          </p:cNvPr>
          <p:cNvSpPr>
            <a:spLocks noGrp="1"/>
          </p:cNvSpPr>
          <p:nvPr>
            <p:ph idx="1"/>
          </p:nvPr>
        </p:nvSpPr>
        <p:spPr>
          <a:xfrm>
            <a:off x="643467" y="2546224"/>
            <a:ext cx="3448259" cy="3342747"/>
          </a:xfrm>
        </p:spPr>
        <p:txBody>
          <a:bodyPr>
            <a:normAutofit/>
          </a:bodyPr>
          <a:lstStyle/>
          <a:p>
            <a:r>
              <a:rPr lang="en-GB" sz="1800" dirty="0">
                <a:solidFill>
                  <a:srgbClr val="FFFFFF"/>
                </a:solidFill>
              </a:rPr>
              <a:t>The major focus of the business knowledge phase is understanding the project's goals and demands. My project's goal is to discover the reasons why employees quit a company with or without serving their notice period. With that understanding, the aim is to deliver the best answer to this problem feasible.</a:t>
            </a:r>
            <a:endParaRPr lang="en-US" sz="1800" dirty="0">
              <a:solidFill>
                <a:srgbClr val="FFFFFF"/>
              </a:solidFill>
            </a:endParaRPr>
          </a:p>
        </p:txBody>
      </p:sp>
      <p:pic>
        <p:nvPicPr>
          <p:cNvPr id="4098" name="Picture 2" descr="CRISP-DM Phase 1: Business Understanding | by Zipporah Luna | Analytics  Vidhya | Medium">
            <a:extLst>
              <a:ext uri="{FF2B5EF4-FFF2-40B4-BE49-F238E27FC236}">
                <a16:creationId xmlns:a16="http://schemas.microsoft.com/office/drawing/2014/main" id="{715D74DA-3153-6B45-42B4-71C256E816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0" r="28386"/>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0370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6" name="Rectangle 616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88B830C-B4ED-13E4-E74E-AEAA850E3547}"/>
              </a:ext>
            </a:extLst>
          </p:cNvPr>
          <p:cNvSpPr>
            <a:spLocks noGrp="1"/>
          </p:cNvSpPr>
          <p:nvPr>
            <p:ph type="title"/>
          </p:nvPr>
        </p:nvSpPr>
        <p:spPr>
          <a:xfrm>
            <a:off x="643467" y="516835"/>
            <a:ext cx="3448259" cy="1666501"/>
          </a:xfrm>
        </p:spPr>
        <p:txBody>
          <a:bodyPr>
            <a:normAutofit/>
          </a:bodyPr>
          <a:lstStyle/>
          <a:p>
            <a:r>
              <a:rPr lang="en-US" sz="2800">
                <a:solidFill>
                  <a:srgbClr val="FFFFFF"/>
                </a:solidFill>
              </a:rPr>
              <a:t>DATA UNDERSTANDING</a:t>
            </a:r>
          </a:p>
        </p:txBody>
      </p:sp>
      <p:cxnSp>
        <p:nvCxnSpPr>
          <p:cNvPr id="6167" name="Straight Connector 616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50" name="Content Placeholder 6149">
            <a:extLst>
              <a:ext uri="{FF2B5EF4-FFF2-40B4-BE49-F238E27FC236}">
                <a16:creationId xmlns:a16="http://schemas.microsoft.com/office/drawing/2014/main" id="{EB532EF0-3681-EE70-2355-B9672B991736}"/>
              </a:ext>
            </a:extLst>
          </p:cNvPr>
          <p:cNvSpPr>
            <a:spLocks noGrp="1"/>
          </p:cNvSpPr>
          <p:nvPr>
            <p:ph idx="1"/>
          </p:nvPr>
        </p:nvSpPr>
        <p:spPr>
          <a:xfrm>
            <a:off x="643467" y="2546224"/>
            <a:ext cx="3448259" cy="3342747"/>
          </a:xfrm>
        </p:spPr>
        <p:txBody>
          <a:bodyPr>
            <a:normAutofit/>
          </a:bodyPr>
          <a:lstStyle/>
          <a:p>
            <a:pPr>
              <a:lnSpc>
                <a:spcPct val="100000"/>
              </a:lnSpc>
            </a:pPr>
            <a:r>
              <a:rPr lang="en-GB" sz="1300">
                <a:solidFill>
                  <a:srgbClr val="FFFFFF"/>
                </a:solidFill>
              </a:rPr>
              <a:t>The second step is data understanding, and its objective is to grasp what may be acquired and expected from the data. It investigates the reliability of the data. Knowing data is being aware of its presence, the needs it will serve, its position, and its content. The data-understanding phase consists of four tasks. Which are: </a:t>
            </a:r>
          </a:p>
          <a:p>
            <a:pPr>
              <a:lnSpc>
                <a:spcPct val="100000"/>
              </a:lnSpc>
            </a:pPr>
            <a:r>
              <a:rPr lang="en-GB" sz="1300">
                <a:solidFill>
                  <a:srgbClr val="FFFFFF"/>
                </a:solidFill>
              </a:rPr>
              <a:t>• Data collection </a:t>
            </a:r>
          </a:p>
          <a:p>
            <a:pPr>
              <a:lnSpc>
                <a:spcPct val="100000"/>
              </a:lnSpc>
            </a:pPr>
            <a:r>
              <a:rPr lang="en-GB" sz="1300">
                <a:solidFill>
                  <a:srgbClr val="FFFFFF"/>
                </a:solidFill>
              </a:rPr>
              <a:t>• Data description </a:t>
            </a:r>
          </a:p>
          <a:p>
            <a:pPr>
              <a:lnSpc>
                <a:spcPct val="100000"/>
              </a:lnSpc>
            </a:pPr>
            <a:r>
              <a:rPr lang="en-GB" sz="1300">
                <a:solidFill>
                  <a:srgbClr val="FFFFFF"/>
                </a:solidFill>
              </a:rPr>
              <a:t>• Data analysis </a:t>
            </a:r>
          </a:p>
          <a:p>
            <a:pPr>
              <a:lnSpc>
                <a:spcPct val="100000"/>
              </a:lnSpc>
            </a:pPr>
            <a:r>
              <a:rPr lang="en-GB" sz="1300">
                <a:solidFill>
                  <a:srgbClr val="FFFFFF"/>
                </a:solidFill>
              </a:rPr>
              <a:t>• Data quality assessment</a:t>
            </a:r>
            <a:endParaRPr lang="en-US" sz="1300">
              <a:solidFill>
                <a:srgbClr val="FFFFFF"/>
              </a:solidFill>
            </a:endParaRPr>
          </a:p>
        </p:txBody>
      </p:sp>
      <p:pic>
        <p:nvPicPr>
          <p:cNvPr id="6146" name="Picture 2" descr="20 Awesome Sources of Free Data">
            <a:extLst>
              <a:ext uri="{FF2B5EF4-FFF2-40B4-BE49-F238E27FC236}">
                <a16:creationId xmlns:a16="http://schemas.microsoft.com/office/drawing/2014/main" id="{47CD8CAF-FD11-EA6F-7CEA-592E7BB984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15" r="21882"/>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9893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4">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gled shot of pen on a graph">
            <a:extLst>
              <a:ext uri="{FF2B5EF4-FFF2-40B4-BE49-F238E27FC236}">
                <a16:creationId xmlns:a16="http://schemas.microsoft.com/office/drawing/2014/main" id="{698FB1E8-32A9-8A40-A871-340BEDBFDA36}"/>
              </a:ext>
            </a:extLst>
          </p:cNvPr>
          <p:cNvPicPr>
            <a:picLocks noChangeAspect="1"/>
          </p:cNvPicPr>
          <p:nvPr/>
        </p:nvPicPr>
        <p:blipFill rotWithShape="1">
          <a:blip r:embed="rId2">
            <a:alphaModFix amt="35000"/>
          </a:blip>
          <a:srcRect t="8600" b="71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0BB87A6-92CE-1BA1-D7CA-319BE25998D7}"/>
              </a:ext>
            </a:extLst>
          </p:cNvPr>
          <p:cNvSpPr>
            <a:spLocks noGrp="1"/>
          </p:cNvSpPr>
          <p:nvPr>
            <p:ph type="title"/>
          </p:nvPr>
        </p:nvSpPr>
        <p:spPr>
          <a:xfrm>
            <a:off x="1097280" y="286603"/>
            <a:ext cx="10058400" cy="1450757"/>
          </a:xfrm>
        </p:spPr>
        <p:txBody>
          <a:bodyPr>
            <a:normAutofit/>
          </a:bodyPr>
          <a:lstStyle/>
          <a:p>
            <a:r>
              <a:rPr lang="en-US"/>
              <a:t>DATA PREPARATION</a:t>
            </a:r>
          </a:p>
        </p:txBody>
      </p:sp>
      <p:cxnSp>
        <p:nvCxnSpPr>
          <p:cNvPr id="31" name="Straight Connector 26">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6FBB7F-D064-BE17-9668-658B1F369133}"/>
              </a:ext>
            </a:extLst>
          </p:cNvPr>
          <p:cNvSpPr>
            <a:spLocks noGrp="1"/>
          </p:cNvSpPr>
          <p:nvPr>
            <p:ph idx="1"/>
          </p:nvPr>
        </p:nvSpPr>
        <p:spPr>
          <a:xfrm>
            <a:off x="1097280" y="2108201"/>
            <a:ext cx="10058400" cy="3760891"/>
          </a:xfrm>
        </p:spPr>
        <p:txBody>
          <a:bodyPr>
            <a:normAutofit/>
          </a:bodyPr>
          <a:lstStyle/>
          <a:p>
            <a:r>
              <a:rPr lang="en-GB"/>
              <a:t>The most important stage in the building of any model for analysis is data pre-processing. We can't prevent the anomalies unless the dataset is cleansed. Processing unclean data will result in poor accuracy and performance scores. Data pre-processing is simply the removal of null values from the dataset, the deletion of extraneous data, and the conversion of raw data into a usable format. However, various complications might arise during processing the dataset for pre-processing, such as erroneous data types, numerical units, missing data, and so on. It is critical to validate for clean datasets regardless of any difficulties that may develop during data pre-processing. This may be done by converting the dataset into a standardized format that the various machine learning algorithms can process.</a:t>
            </a:r>
            <a:endParaRPr lang="en-US"/>
          </a:p>
        </p:txBody>
      </p:sp>
      <p:sp>
        <p:nvSpPr>
          <p:cNvPr id="29" name="Rectangle 28">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72322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12">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9378426-6A89-16C7-7927-C4DC26DC4E24}"/>
              </a:ext>
            </a:extLst>
          </p:cNvPr>
          <p:cNvPicPr>
            <a:picLocks noGrp="1" noChangeAspect="1"/>
          </p:cNvPicPr>
          <p:nvPr>
            <p:ph idx="1"/>
          </p:nvPr>
        </p:nvPicPr>
        <p:blipFill>
          <a:blip r:embed="rId2"/>
          <a:stretch>
            <a:fillRect/>
          </a:stretch>
        </p:blipFill>
        <p:spPr>
          <a:xfrm>
            <a:off x="1239386" y="643538"/>
            <a:ext cx="9714327" cy="3618586"/>
          </a:xfrm>
          <a:prstGeom prst="rect">
            <a:avLst/>
          </a:prstGeom>
        </p:spPr>
      </p:pic>
      <p:sp>
        <p:nvSpPr>
          <p:cNvPr id="42" name="Rectangle 14">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17F0E5B-68AB-B4A2-9ACE-9BFD29B70FDA}"/>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2800" dirty="0">
                <a:solidFill>
                  <a:srgbClr val="FFFFFF"/>
                </a:solidFill>
              </a:rPr>
              <a:t>Distribution of the employee attrition status of a company from the chosen dataset with the help of pie chart</a:t>
            </a:r>
          </a:p>
        </p:txBody>
      </p:sp>
      <p:cxnSp>
        <p:nvCxnSpPr>
          <p:cNvPr id="43" name="Straight Connector 16">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583273"/>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556A87E177FB409C25823E2688BC9E" ma:contentTypeVersion="4" ma:contentTypeDescription="Create a new document." ma:contentTypeScope="" ma:versionID="26477470a181c2eeedae15e565ec8f38">
  <xsd:schema xmlns:xsd="http://www.w3.org/2001/XMLSchema" xmlns:xs="http://www.w3.org/2001/XMLSchema" xmlns:p="http://schemas.microsoft.com/office/2006/metadata/properties" xmlns:ns3="91e50e13-5241-4cb7-8283-4ed9dcbdfad9" targetNamespace="http://schemas.microsoft.com/office/2006/metadata/properties" ma:root="true" ma:fieldsID="f891b8e5de52971cf6ba76defbdc366e" ns3:_="">
    <xsd:import namespace="91e50e13-5241-4cb7-8283-4ed9dcbdfad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e50e13-5241-4cb7-8283-4ed9dcbdfa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1e50e13-5241-4cb7-8283-4ed9dcbdfad9" xsi:nil="true"/>
  </documentManagement>
</p:properties>
</file>

<file path=customXml/itemProps1.xml><?xml version="1.0" encoding="utf-8"?>
<ds:datastoreItem xmlns:ds="http://schemas.openxmlformats.org/officeDocument/2006/customXml" ds:itemID="{B311A8A6-09A7-49F1-B9FF-8F9099A37A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e50e13-5241-4cb7-8283-4ed9dcbdfa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91e50e13-5241-4cb7-8283-4ed9dcbdfad9"/>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{69842D28-EEEA-42FF-AE44-64C1E87357BA}tf22712842_win32</Template>
  <TotalTime>236</TotalTime>
  <Words>1489</Words>
  <Application>Microsoft Office PowerPoint</Application>
  <PresentationFormat>Widescreen</PresentationFormat>
  <Paragraphs>66</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Bookman Old Style</vt:lpstr>
      <vt:lpstr>Calibri</vt:lpstr>
      <vt:lpstr>Franklin Gothic Book</vt:lpstr>
      <vt:lpstr>1_RetrospectVTI</vt:lpstr>
      <vt:lpstr>EMPLOYEE ATTRITION PREDICTION</vt:lpstr>
      <vt:lpstr>INTRODUCTION</vt:lpstr>
      <vt:lpstr>UNDERSTANDING THE PROBLEM</vt:lpstr>
      <vt:lpstr>FINDING THE SOLUTIONS</vt:lpstr>
      <vt:lpstr>USING CRISP-DM METHODOLOGY</vt:lpstr>
      <vt:lpstr>BUSINESS UNDERSTANDING</vt:lpstr>
      <vt:lpstr>DATA UNDERSTANDING</vt:lpstr>
      <vt:lpstr>DATA PREPARATION</vt:lpstr>
      <vt:lpstr>Distribution of the employee attrition status of a company from the chosen dataset with the help of pie chart</vt:lpstr>
      <vt:lpstr>Dataset features distribution </vt:lpstr>
      <vt:lpstr>Pie Chart representing Work-life balance and Performance rating </vt:lpstr>
      <vt:lpstr>Analysis of Business Travel Feature </vt:lpstr>
      <vt:lpstr>Analysis of Work Experience</vt:lpstr>
      <vt:lpstr>Total Employment period of an employee </vt:lpstr>
      <vt:lpstr>Working with current manager of an employee</vt:lpstr>
      <vt:lpstr>Gender Analysis</vt:lpstr>
      <vt:lpstr>MODELING</vt:lpstr>
      <vt:lpstr>EVALUATION</vt:lpstr>
      <vt:lpstr>DEPLOYMENT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PREDICTION</dc:title>
  <dc:creator>Devendra Kulkarni</dc:creator>
  <cp:lastModifiedBy>Devendra Kulkarni</cp:lastModifiedBy>
  <cp:revision>5</cp:revision>
  <dcterms:created xsi:type="dcterms:W3CDTF">2022-08-30T12:55:26Z</dcterms:created>
  <dcterms:modified xsi:type="dcterms:W3CDTF">2022-09-04T08:41:29Z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0x010100A6556A87E177FB409C25823E2688BC9E</vt:lpwstr>
  </property>
</Properties>
</file>